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737350"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24">
          <p15:clr>
            <a:srgbClr val="A4A3A4"/>
          </p15:clr>
        </p15:guide>
        <p15:guide id="2" orient="horz" pos="97">
          <p15:clr>
            <a:srgbClr val="A4A3A4"/>
          </p15:clr>
        </p15:guide>
        <p15:guide id="3" orient="horz" pos="5692">
          <p15:clr>
            <a:srgbClr val="A4A3A4"/>
          </p15:clr>
        </p15:guide>
        <p15:guide id="4" orient="horz" pos="2290">
          <p15:clr>
            <a:srgbClr val="A4A3A4"/>
          </p15:clr>
        </p15:guide>
        <p15:guide id="5" orient="horz" pos="2200">
          <p15:clr>
            <a:srgbClr val="A4A3A4"/>
          </p15:clr>
        </p15:guide>
        <p15:guide id="6" orient="horz" pos="884">
          <p15:clr>
            <a:srgbClr val="A4A3A4"/>
          </p15:clr>
        </p15:guide>
        <p15:guide id="7" orient="horz" pos="1792">
          <p15:clr>
            <a:srgbClr val="A4A3A4"/>
          </p15:clr>
        </p15:guide>
        <p15:guide id="8" orient="horz" pos="2562">
          <p15:clr>
            <a:srgbClr val="A4A3A4"/>
          </p15:clr>
        </p15:guide>
        <p15:guide id="9" pos="4269">
          <p15:clr>
            <a:srgbClr val="A4A3A4"/>
          </p15:clr>
        </p15:guide>
        <p15:guide id="10" pos="51">
          <p15:clr>
            <a:srgbClr val="A4A3A4"/>
          </p15:clr>
        </p15:guide>
        <p15:guide id="11" pos="2126">
          <p15:clr>
            <a:srgbClr val="A4A3A4"/>
          </p15:clr>
        </p15:guide>
        <p15:guide id="12" pos="2194">
          <p15:clr>
            <a:srgbClr val="A4A3A4"/>
          </p15:clr>
        </p15:guide>
        <p15:guide id="13"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5" d="100"/>
          <a:sy n="85" d="100"/>
        </p:scale>
        <p:origin x="1746" y="84"/>
      </p:cViewPr>
      <p:guideLst>
        <p:guide orient="horz" pos="3424"/>
        <p:guide orient="horz" pos="97"/>
        <p:guide orient="horz" pos="5692"/>
        <p:guide orient="horz" pos="2290"/>
        <p:guide orient="horz" pos="2200"/>
        <p:guide orient="horz" pos="884"/>
        <p:guide orient="horz" pos="1792"/>
        <p:guide orient="horz" pos="2562"/>
        <p:guide pos="4269"/>
        <p:guide pos="51"/>
        <p:guide pos="2126"/>
        <p:guide pos="2194"/>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3785609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112758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468422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259107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3538758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024229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1888814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1183585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836852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4056849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993161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358771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04481" y="3695623"/>
            <a:ext cx="3272557" cy="2739211"/>
          </a:xfrm>
          <a:prstGeom prst="rect">
            <a:avLst/>
          </a:prstGeom>
          <a:noFill/>
          <a:ln w="25400">
            <a:noFill/>
          </a:ln>
        </p:spPr>
        <p:txBody>
          <a:bodyPr wrap="square" rtlCol="0">
            <a:spAutoFit/>
          </a:bodyPr>
          <a:lstStyle/>
          <a:p>
            <a:r>
              <a:rPr lang="ja-JP" altLang="en-US" u="sng" dirty="0"/>
              <a:t>取組</a:t>
            </a:r>
            <a:r>
              <a:rPr kumimoji="1" lang="ja-JP" altLang="en-US" u="sng" dirty="0"/>
              <a:t>後の感想</a:t>
            </a:r>
            <a:endParaRPr kumimoji="1" lang="en-US" altLang="ja-JP" u="sng" dirty="0"/>
          </a:p>
          <a:p>
            <a:endParaRPr lang="en-US" altLang="ja-JP" sz="1400" dirty="0"/>
          </a:p>
          <a:p>
            <a:r>
              <a:rPr lang="en-US" altLang="ja-JP" sz="1400" dirty="0"/>
              <a:t>【</a:t>
            </a:r>
            <a:r>
              <a:rPr lang="ja-JP" altLang="en-US" sz="1400" dirty="0"/>
              <a:t>良かった点</a:t>
            </a:r>
            <a:r>
              <a:rPr lang="en-US" altLang="ja-JP" sz="1400" dirty="0"/>
              <a:t>】</a:t>
            </a:r>
          </a:p>
          <a:p>
            <a:r>
              <a:rPr kumimoji="1" lang="ja-JP" altLang="en-US" sz="1400" dirty="0"/>
              <a:t>・山を登った方から眺望は絶景。との</a:t>
            </a:r>
            <a:r>
              <a:rPr lang="ja-JP" altLang="en-US" sz="1400" dirty="0"/>
              <a:t>声があがり、森林の荒廃を防ぎ、里山林の除間伐、倒木整理を継続している効果が出ており、ひろしまの森づくり県民税の使途・効果を利用者に理解して頂いていると認識している。</a:t>
            </a:r>
            <a:endParaRPr lang="en-US" altLang="ja-JP" sz="1400" dirty="0"/>
          </a:p>
          <a:p>
            <a:r>
              <a:rPr lang="en-US" altLang="ja-JP" sz="1400" dirty="0"/>
              <a:t>【</a:t>
            </a:r>
            <a:r>
              <a:rPr lang="ja-JP" altLang="en-US" sz="1400" dirty="0"/>
              <a:t>悪かった点</a:t>
            </a:r>
            <a:r>
              <a:rPr lang="en-US" altLang="ja-JP" sz="1400" dirty="0"/>
              <a:t>】</a:t>
            </a:r>
          </a:p>
          <a:p>
            <a:r>
              <a:rPr lang="ja-JP" altLang="en-US" sz="1400" dirty="0"/>
              <a:t>・完了が３月末なので、完了確認・実績報告書の提出がぎりぎりになった。</a:t>
            </a:r>
            <a:endParaRPr lang="en-US" altLang="ja-JP" sz="1400" dirty="0"/>
          </a:p>
        </p:txBody>
      </p:sp>
      <p:sp>
        <p:nvSpPr>
          <p:cNvPr id="5" name="テキスト ボックス 4"/>
          <p:cNvSpPr txBox="1"/>
          <p:nvPr/>
        </p:nvSpPr>
        <p:spPr>
          <a:xfrm>
            <a:off x="80293" y="1899845"/>
            <a:ext cx="3294460" cy="1446550"/>
          </a:xfrm>
          <a:prstGeom prst="rect">
            <a:avLst/>
          </a:prstGeom>
          <a:noFill/>
          <a:ln w="25400">
            <a:noFill/>
          </a:ln>
        </p:spPr>
        <p:txBody>
          <a:bodyPr wrap="square" rtlCol="0">
            <a:spAutoFit/>
          </a:bodyPr>
          <a:lstStyle/>
          <a:p>
            <a:r>
              <a:rPr kumimoji="1" lang="ja-JP" altLang="en-US" u="sng" dirty="0"/>
              <a:t>取組のきっかけ・経緯</a:t>
            </a:r>
            <a:endParaRPr kumimoji="1" lang="en-US" altLang="ja-JP" u="sng" dirty="0"/>
          </a:p>
          <a:p>
            <a:endParaRPr lang="en-US" altLang="ja-JP" sz="1400" dirty="0"/>
          </a:p>
          <a:p>
            <a:r>
              <a:rPr lang="ja-JP" altLang="en-US" sz="1400" dirty="0"/>
              <a:t>・都市近郊林で人が山林に親しむ機会を</a:t>
            </a:r>
            <a:endParaRPr lang="en-US" altLang="ja-JP" sz="1400" dirty="0"/>
          </a:p>
          <a:p>
            <a:r>
              <a:rPr lang="ja-JP" altLang="en-US" sz="1400" dirty="0"/>
              <a:t>提供し、森林浴ができる環境づくりのため、遊歩道周辺の里山林の除間伐、倒木整理を実施したい。</a:t>
            </a:r>
            <a:endParaRPr kumimoji="1" lang="en-US" altLang="ja-JP" sz="1400" dirty="0"/>
          </a:p>
        </p:txBody>
      </p:sp>
      <p:sp>
        <p:nvSpPr>
          <p:cNvPr id="6" name="テキスト ボックス 5"/>
          <p:cNvSpPr txBox="1"/>
          <p:nvPr/>
        </p:nvSpPr>
        <p:spPr>
          <a:xfrm>
            <a:off x="80629" y="154518"/>
            <a:ext cx="6696744" cy="1569660"/>
          </a:xfrm>
          <a:prstGeom prst="rect">
            <a:avLst/>
          </a:prstGeom>
          <a:solidFill>
            <a:schemeClr val="accent6">
              <a:lumMod val="40000"/>
              <a:lumOff val="60000"/>
            </a:schemeClr>
          </a:solidFill>
        </p:spPr>
        <p:txBody>
          <a:bodyPr wrap="square" rtlCol="0">
            <a:spAutoFit/>
          </a:bodyPr>
          <a:lstStyle/>
          <a:p>
            <a:r>
              <a:rPr kumimoji="1" lang="ja-JP" altLang="en-US" sz="2400" dirty="0"/>
              <a:t>事例名：遊歩道周辺の里山林を整備した事例</a:t>
            </a:r>
            <a:endParaRPr lang="en-US" altLang="ja-JP" sz="2400" dirty="0"/>
          </a:p>
          <a:p>
            <a:endParaRPr lang="en-US" altLang="ja-JP" sz="2400" dirty="0"/>
          </a:p>
          <a:p>
            <a:r>
              <a:rPr lang="ja-JP" altLang="en-US" sz="2400" dirty="0"/>
              <a:t>事業名：令和元年度　里山林整備事業</a:t>
            </a:r>
            <a:endParaRPr lang="en-US" altLang="ja-JP" sz="2400" dirty="0"/>
          </a:p>
          <a:p>
            <a:r>
              <a:rPr lang="ja-JP" altLang="en-US" sz="2400" dirty="0"/>
              <a:t>市町名：坂町</a:t>
            </a:r>
            <a:endParaRPr kumimoji="1" lang="en-US" altLang="ja-JP" sz="2400" dirty="0"/>
          </a:p>
        </p:txBody>
      </p:sp>
      <p:sp>
        <p:nvSpPr>
          <p:cNvPr id="7" name="テキスト ボックス 6"/>
          <p:cNvSpPr txBox="1"/>
          <p:nvPr/>
        </p:nvSpPr>
        <p:spPr>
          <a:xfrm>
            <a:off x="3472480" y="1878904"/>
            <a:ext cx="3276128" cy="1661993"/>
          </a:xfrm>
          <a:prstGeom prst="rect">
            <a:avLst/>
          </a:prstGeom>
          <a:noFill/>
          <a:ln w="25400">
            <a:noFill/>
          </a:ln>
        </p:spPr>
        <p:txBody>
          <a:bodyPr wrap="square" rtlCol="0">
            <a:spAutoFit/>
          </a:bodyPr>
          <a:lstStyle/>
          <a:p>
            <a:r>
              <a:rPr lang="ja-JP" altLang="en-US" u="sng" dirty="0"/>
              <a:t>今後の展開</a:t>
            </a:r>
            <a:endParaRPr lang="en-US" altLang="ja-JP" u="sng" dirty="0"/>
          </a:p>
          <a:p>
            <a:endParaRPr lang="en-US" altLang="ja-JP" sz="1400" dirty="0"/>
          </a:p>
          <a:p>
            <a:r>
              <a:rPr lang="ja-JP" altLang="en-US" sz="1400" dirty="0"/>
              <a:t>・遊歩道周辺の里山林の倒木整理や除間伐を実施し、森林の荒廃を防ぐとともに、共有の財産である森を守る意識を醸成する取り組みを引き続き実施する。</a:t>
            </a:r>
            <a:endParaRPr lang="en-US" altLang="ja-JP" sz="1400" dirty="0"/>
          </a:p>
          <a:p>
            <a:endParaRPr kumimoji="1" lang="en-US" altLang="ja-JP" sz="1400" dirty="0"/>
          </a:p>
        </p:txBody>
      </p:sp>
      <p:sp>
        <p:nvSpPr>
          <p:cNvPr id="8" name="テキスト ボックス 7"/>
          <p:cNvSpPr txBox="1"/>
          <p:nvPr/>
        </p:nvSpPr>
        <p:spPr>
          <a:xfrm>
            <a:off x="74961" y="4067175"/>
            <a:ext cx="3294459" cy="3816429"/>
          </a:xfrm>
          <a:prstGeom prst="rect">
            <a:avLst/>
          </a:prstGeom>
          <a:noFill/>
          <a:ln w="25400">
            <a:noFill/>
          </a:ln>
        </p:spPr>
        <p:txBody>
          <a:bodyPr wrap="square" rtlCol="0">
            <a:spAutoFit/>
          </a:bodyPr>
          <a:lstStyle/>
          <a:p>
            <a:r>
              <a:rPr kumimoji="1" lang="ja-JP" altLang="en-US" u="sng" dirty="0"/>
              <a:t>取組の内容</a:t>
            </a:r>
            <a:endParaRPr kumimoji="1" lang="en-US" altLang="ja-JP" u="sng" dirty="0"/>
          </a:p>
          <a:p>
            <a:endParaRPr lang="en-US" altLang="ja-JP" sz="1400" dirty="0"/>
          </a:p>
          <a:p>
            <a:r>
              <a:rPr lang="ja-JP" altLang="en-US" sz="1400" dirty="0">
                <a:latin typeface="+mn-ea"/>
              </a:rPr>
              <a:t>・事業主体：坂町</a:t>
            </a:r>
            <a:endParaRPr lang="en-US" altLang="ja-JP" sz="1400" dirty="0">
              <a:latin typeface="+mn-ea"/>
            </a:endParaRPr>
          </a:p>
          <a:p>
            <a:r>
              <a:rPr lang="ja-JP" altLang="en-US" sz="1400" dirty="0">
                <a:latin typeface="+mn-ea"/>
              </a:rPr>
              <a:t>・実施場所：坂町字総頭山</a:t>
            </a:r>
            <a:endParaRPr lang="en-US" altLang="ja-JP" sz="1400" dirty="0">
              <a:latin typeface="+mn-ea"/>
            </a:endParaRPr>
          </a:p>
          <a:p>
            <a:r>
              <a:rPr lang="ja-JP" altLang="en-US" sz="1400" dirty="0">
                <a:latin typeface="+mn-ea"/>
              </a:rPr>
              <a:t>・業務委託先：田川緑地建設株式会社</a:t>
            </a:r>
            <a:endParaRPr lang="en-US" altLang="ja-JP" sz="1400" dirty="0">
              <a:latin typeface="+mn-ea"/>
            </a:endParaRPr>
          </a:p>
          <a:p>
            <a:r>
              <a:rPr lang="ja-JP" altLang="en-US" sz="1400" dirty="0">
                <a:latin typeface="+mn-ea"/>
              </a:rPr>
              <a:t>・業務量：１．５㏊</a:t>
            </a:r>
            <a:endParaRPr lang="en-US" altLang="ja-JP" sz="1400" dirty="0">
              <a:latin typeface="+mn-ea"/>
            </a:endParaRPr>
          </a:p>
          <a:p>
            <a:r>
              <a:rPr lang="ja-JP" altLang="en-US" sz="1400" dirty="0">
                <a:latin typeface="+mn-ea"/>
              </a:rPr>
              <a:t>・業務金額：２，６９１，７００円</a:t>
            </a:r>
            <a:endParaRPr lang="en-US" altLang="ja-JP" sz="1400" dirty="0">
              <a:latin typeface="+mn-ea"/>
            </a:endParaRPr>
          </a:p>
          <a:p>
            <a:r>
              <a:rPr lang="ja-JP" altLang="en-US" sz="1400" dirty="0">
                <a:latin typeface="+mn-ea"/>
              </a:rPr>
              <a:t>・業務期間：令和２年２月２２日～</a:t>
            </a:r>
            <a:endParaRPr lang="en-US" altLang="ja-JP" sz="1400" dirty="0">
              <a:latin typeface="+mn-ea"/>
            </a:endParaRPr>
          </a:p>
          <a:p>
            <a:r>
              <a:rPr lang="ja-JP" altLang="en-US" sz="1400" dirty="0">
                <a:latin typeface="+mn-ea"/>
              </a:rPr>
              <a:t>　　　　　　　 令和２年３月３１日</a:t>
            </a:r>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p:txBody>
      </p:sp>
      <p:sp>
        <p:nvSpPr>
          <p:cNvPr id="9" name="正方形/長方形 8"/>
          <p:cNvSpPr/>
          <p:nvPr/>
        </p:nvSpPr>
        <p:spPr>
          <a:xfrm>
            <a:off x="79959" y="4067174"/>
            <a:ext cx="3294794" cy="4968875"/>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80627" y="1878905"/>
            <a:ext cx="3294794" cy="2061504"/>
          </a:xfrm>
          <a:prstGeom prst="rect">
            <a:avLst/>
          </a:prstGeom>
          <a:no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497338" y="1868469"/>
            <a:ext cx="3294794" cy="156966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498278" y="3592856"/>
            <a:ext cx="3294794" cy="544319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a:extLst>
              <a:ext uri="{FF2B5EF4-FFF2-40B4-BE49-F238E27FC236}">
                <a16:creationId xmlns:a16="http://schemas.microsoft.com/office/drawing/2014/main" id="{C7147DFF-BA70-40F9-9FF3-482105E992C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8572" y="6324845"/>
            <a:ext cx="3167236" cy="238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13">
            <a:extLst>
              <a:ext uri="{FF2B5EF4-FFF2-40B4-BE49-F238E27FC236}">
                <a16:creationId xmlns:a16="http://schemas.microsoft.com/office/drawing/2014/main" id="{6FD800E1-7D0E-4480-84EB-67B96E801C3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52191" y="6602403"/>
            <a:ext cx="3167237" cy="238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73814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588</TotalTime>
  <Words>260</Words>
  <Application>Microsoft Office PowerPoint</Application>
  <PresentationFormat>画面に合わせる (4:3)</PresentationFormat>
  <Paragraphs>32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Company>広島県庁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広島県</dc:creator>
  <cp:lastModifiedBy>仲前 拓哉</cp:lastModifiedBy>
  <cp:revision>40</cp:revision>
  <cp:lastPrinted>2023-03-30T08:44:28Z</cp:lastPrinted>
  <dcterms:created xsi:type="dcterms:W3CDTF">2020-02-04T02:20:26Z</dcterms:created>
  <dcterms:modified xsi:type="dcterms:W3CDTF">2023-03-30T08:44:32Z</dcterms:modified>
</cp:coreProperties>
</file>